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143500" type="screen16x9"/>
  <p:notesSz cx="6858000" cy="9144000"/>
  <p:embeddedFontLst>
    <p:embeddedFont>
      <p:font typeface="Avenir LT 35 Light" pitchFamily="2" charset="0"/>
      <p:regular r:id="rId49"/>
    </p:embeddedFont>
    <p:embeddedFont>
      <p:font typeface="Didact Gothic" charset="0"/>
      <p:regular r:id="rId50"/>
    </p:embeddedFont>
    <p:embeddedFont>
      <p:font typeface="Microsoft JhengHei" pitchFamily="34" charset="-120"/>
      <p:regular r:id="rId51"/>
      <p:bold r:id="rId52"/>
    </p:embeddedFont>
    <p:embeddedFont>
      <p:font typeface="Futura LT" pitchFamily="2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1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14c754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14c754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f2e5fd3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f2e5fd3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f2e5fd33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f2e5fd33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14c75473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814c75473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14c754734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14c754734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14c754734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814c754734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814c88b82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814c88b82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14c75473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814c754734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814c75473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814c75473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814c75473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814c754734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814c754734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814c754734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814c75473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814c75473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1bef7c0b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81bef7c0b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81bef7c0b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81bef7c0b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814c754734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814c754734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14c75473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814c75473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14c75473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814c754734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14c754734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14c754734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1bef7c0b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81bef7c0b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814c75473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814c75473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814c754734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814c754734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14c754734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14c754734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4c75473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4c75473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81bef7c0b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81bef7c0b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258129e3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8258129e3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14c754734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14c754734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82612de8c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82612de8c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82612de8c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82612de8c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82612de8c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82612de8c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2612de8c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2612de8c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82612de8c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82612de8c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82612de8c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82612de8c2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2612de8c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2612de8c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14c75473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14c75473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82612de8c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82612de8c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82612de8c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82612de8c2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14c754734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14c754734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814c754734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814c754734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81bef7c0b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81bef7c0b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815deec0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815deec0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814c754734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814c754734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14c75473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14c75473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14c75473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14c75473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14c754734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14c754734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14c754734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814c754734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14c75473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14c75473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765200" y="3001450"/>
            <a:ext cx="1613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>
                <a:solidFill>
                  <a:srgbClr val="FFFFFF"/>
                </a:solidFill>
                <a:latin typeface="Avenir LT 35 Light" pitchFamily="2" charset="0"/>
                <a:ea typeface="Didact Gothic"/>
                <a:cs typeface="Didact Gothic"/>
                <a:sym typeface="Didact Gothic"/>
              </a:rPr>
              <a:t>EMspec Brand Guideline</a:t>
            </a:r>
            <a:endParaRPr sz="900">
              <a:solidFill>
                <a:srgbClr val="FFFFFF"/>
              </a:solidFill>
              <a:latin typeface="Avenir LT 35 Ligh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849600" y="3563425"/>
            <a:ext cx="14448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000" dirty="0">
                <a:solidFill>
                  <a:srgbClr val="FFFFFF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1000" dirty="0">
              <a:solidFill>
                <a:srgbClr val="FFFFFF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i="1" dirty="0">
              <a:solidFill>
                <a:srgbClr val="FFFFFF"/>
              </a:solidFill>
              <a:latin typeface="Avenir LT 35 Light" pitchFamily="2" charset="0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4775" y="2059662"/>
            <a:ext cx="1734451" cy="447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3"/>
          <p:cNvCxnSpPr/>
          <p:nvPr/>
        </p:nvCxnSpPr>
        <p:spPr>
          <a:xfrm>
            <a:off x="4234500" y="3455350"/>
            <a:ext cx="675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18791" cy="483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18791" cy="483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/>
        </p:nvSpPr>
        <p:spPr>
          <a:xfrm>
            <a:off x="1776825" y="555525"/>
            <a:ext cx="25194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色彩規範</a:t>
            </a:r>
            <a:endParaRPr sz="24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1" name="Google Shape;171;p24"/>
          <p:cNvSpPr txBox="1"/>
          <p:nvPr/>
        </p:nvSpPr>
        <p:spPr>
          <a:xfrm>
            <a:off x="2741300" y="3633625"/>
            <a:ext cx="956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Microsoft JhengHei"/>
                <a:cs typeface="Microsoft JhengHei"/>
                <a:sym typeface="Microsoft JhengHei"/>
              </a:rPr>
              <a:t>標準色</a:t>
            </a:r>
            <a:endParaRPr sz="600">
              <a:solidFill>
                <a:srgbClr val="434343"/>
              </a:solidFill>
              <a:latin typeface="Avenir LT 35 Light" pitchFamily="2" charset="0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434343"/>
              </a:solidFill>
              <a:latin typeface="Avenir LT 35 Light" pitchFamily="2" charset="0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3925213" y="3633625"/>
            <a:ext cx="956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Microsoft JhengHei"/>
                <a:cs typeface="Microsoft JhengHei"/>
                <a:sym typeface="Microsoft JhengHei"/>
              </a:rPr>
              <a:t>輔助色</a:t>
            </a:r>
            <a:endParaRPr sz="600">
              <a:solidFill>
                <a:srgbClr val="434343"/>
              </a:solidFill>
              <a:latin typeface="Avenir LT 35 Light" pitchFamily="2" charset="0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#8f7552</a:t>
            </a:r>
            <a:endParaRPr sz="600">
              <a:solidFill>
                <a:srgbClr val="434343"/>
              </a:solidFill>
              <a:latin typeface="Avenir LT 35 Light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CMYK 52 56 72 3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RGB 143 117 82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434343"/>
              </a:solidFill>
              <a:latin typeface="Avenir LT 35 Light" pitchFamily="2" charset="0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5105226" y="3633625"/>
            <a:ext cx="1032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Microsoft JhengHei"/>
                <a:cs typeface="Microsoft JhengHei"/>
                <a:sym typeface="Microsoft JhengHei"/>
              </a:rPr>
              <a:t>深色背景色</a:t>
            </a:r>
            <a:endParaRPr sz="600">
              <a:solidFill>
                <a:srgbClr val="434343"/>
              </a:solidFill>
              <a:latin typeface="Avenir LT 35 Light" pitchFamily="2" charset="0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#1c1c1c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CMYK 84 80 78 64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RGB 28 28 28</a:t>
            </a:r>
            <a:endParaRPr sz="600">
              <a:solidFill>
                <a:srgbClr val="434343"/>
              </a:solidFill>
              <a:latin typeface="Avenir LT 35 Light" pitchFamily="2" charset="0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6298675" y="3633625"/>
            <a:ext cx="109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Microsoft JhengHei"/>
                <a:cs typeface="Microsoft JhengHei"/>
                <a:sym typeface="Microsoft JhengHei"/>
              </a:rPr>
              <a:t>淺色背景色</a:t>
            </a:r>
            <a:endParaRPr sz="600">
              <a:solidFill>
                <a:srgbClr val="434343"/>
              </a:solidFill>
              <a:latin typeface="Avenir LT 35 Light" pitchFamily="2" charset="0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#eeeceb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CMYK 8 7 7 0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RGB 238 236 235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75" name="Google Shape;175;p24"/>
          <p:cNvSpPr/>
          <p:nvPr/>
        </p:nvSpPr>
        <p:spPr>
          <a:xfrm>
            <a:off x="5196625" y="2542975"/>
            <a:ext cx="855900" cy="85590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550" y="2544227"/>
            <a:ext cx="855900" cy="85338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/>
          <p:nvPr/>
        </p:nvSpPr>
        <p:spPr>
          <a:xfrm>
            <a:off x="3975625" y="2541700"/>
            <a:ext cx="855900" cy="855900"/>
          </a:xfrm>
          <a:prstGeom prst="rect">
            <a:avLst/>
          </a:prstGeom>
          <a:solidFill>
            <a:srgbClr val="8F75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4"/>
          <p:cNvSpPr/>
          <p:nvPr/>
        </p:nvSpPr>
        <p:spPr>
          <a:xfrm>
            <a:off x="6417625" y="2541700"/>
            <a:ext cx="855900" cy="855900"/>
          </a:xfrm>
          <a:prstGeom prst="rect">
            <a:avLst/>
          </a:prstGeom>
          <a:solidFill>
            <a:srgbClr val="EEECEB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4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80" name="Google Shape;180;p24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600">
                <a:solidFill>
                  <a:srgbClr val="000000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81" name="Google Shape;181;p24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82" name="Google Shape;182;p24"/>
          <p:cNvSpPr txBox="1"/>
          <p:nvPr/>
        </p:nvSpPr>
        <p:spPr>
          <a:xfrm>
            <a:off x="4271700" y="624525"/>
            <a:ext cx="3305700" cy="1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A primary color is the color displayed most frequently across your design and components.</a:t>
            </a:r>
            <a:endParaRPr sz="8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A secondary color provides more ways to accent and distinguish your product. Having a secondary color is optional, and should be applied sparingly to accent select parts of your design.</a:t>
            </a:r>
            <a:endParaRPr sz="8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Secondary colors are best for: Floating action buttons, Selection controls, like sliders and switches, Highlighting selected text, Progress bars, Links and headlines</a:t>
            </a:r>
            <a:endParaRPr sz="8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/>
        </p:nvSpPr>
        <p:spPr>
          <a:xfrm>
            <a:off x="1755675" y="1884825"/>
            <a:ext cx="200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Colour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4281750" y="2086875"/>
            <a:ext cx="34416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線性漸層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用於EMspec logo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可用於數位或印刷行銷素材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印刷品上的金色標準色可以燙金取代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189" name="Google Shape;189;p25"/>
          <p:cNvSpPr/>
          <p:nvPr/>
        </p:nvSpPr>
        <p:spPr>
          <a:xfrm>
            <a:off x="1830450" y="3523075"/>
            <a:ext cx="1932000" cy="312600"/>
          </a:xfrm>
          <a:prstGeom prst="rect">
            <a:avLst/>
          </a:prstGeom>
          <a:solidFill>
            <a:srgbClr val="D9D9D9">
              <a:alpha val="49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LT 35 Light" pitchFamily="2" charset="0"/>
            </a:endParaRPr>
          </a:p>
        </p:txBody>
      </p:sp>
      <p:sp>
        <p:nvSpPr>
          <p:cNvPr id="190" name="Google Shape;190;p25"/>
          <p:cNvSpPr/>
          <p:nvPr/>
        </p:nvSpPr>
        <p:spPr>
          <a:xfrm>
            <a:off x="3762450" y="3523075"/>
            <a:ext cx="1932000" cy="312600"/>
          </a:xfrm>
          <a:prstGeom prst="rect">
            <a:avLst/>
          </a:prstGeom>
          <a:solidFill>
            <a:srgbClr val="D9D9D9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LT 35 Light" pitchFamily="2" charset="0"/>
            </a:endParaRPr>
          </a:p>
        </p:txBody>
      </p:sp>
      <p:sp>
        <p:nvSpPr>
          <p:cNvPr id="191" name="Google Shape;191;p25"/>
          <p:cNvSpPr/>
          <p:nvPr/>
        </p:nvSpPr>
        <p:spPr>
          <a:xfrm>
            <a:off x="5694450" y="3523075"/>
            <a:ext cx="1932000" cy="312600"/>
          </a:xfrm>
          <a:prstGeom prst="rect">
            <a:avLst/>
          </a:prstGeom>
          <a:solidFill>
            <a:srgbClr val="D9D9D9">
              <a:alpha val="9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LT 35 Light" pitchFamily="2" charset="0"/>
            </a:endParaRPr>
          </a:p>
        </p:txBody>
      </p:sp>
      <p:sp>
        <p:nvSpPr>
          <p:cNvPr id="192" name="Google Shape;192;p25"/>
          <p:cNvSpPr txBox="1"/>
          <p:nvPr/>
        </p:nvSpPr>
        <p:spPr>
          <a:xfrm>
            <a:off x="4228532" y="4099475"/>
            <a:ext cx="956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#887040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CMYK 54 57 84 7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RGB 136 112 64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93" name="Google Shape;193;p25"/>
          <p:cNvSpPr txBox="1"/>
          <p:nvPr/>
        </p:nvSpPr>
        <p:spPr>
          <a:xfrm>
            <a:off x="6081037" y="4099475"/>
            <a:ext cx="956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#ebd097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CMYK 12 21 45 0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RGB 235 208 151 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6766525" y="4099475"/>
            <a:ext cx="956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#e0bb7c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CMYK 17 31 56 0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RGB 224 187 124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195" name="Google Shape;195;p25"/>
          <p:cNvPicPr preferRelativeResize="0"/>
          <p:nvPr/>
        </p:nvPicPr>
        <p:blipFill rotWithShape="1">
          <a:blip r:embed="rId3">
            <a:alphaModFix/>
          </a:blip>
          <a:srcRect b="70941"/>
          <a:stretch/>
        </p:blipFill>
        <p:spPr>
          <a:xfrm>
            <a:off x="1830450" y="3523075"/>
            <a:ext cx="5796000" cy="3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/>
          <p:nvPr/>
        </p:nvSpPr>
        <p:spPr>
          <a:xfrm>
            <a:off x="2311300" y="3422296"/>
            <a:ext cx="55200" cy="552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LT 35 Light" pitchFamily="2" charset="0"/>
            </a:endParaRPr>
          </a:p>
        </p:txBody>
      </p:sp>
      <p:sp>
        <p:nvSpPr>
          <p:cNvPr id="197" name="Google Shape;197;p25"/>
          <p:cNvSpPr/>
          <p:nvPr/>
        </p:nvSpPr>
        <p:spPr>
          <a:xfrm>
            <a:off x="3634800" y="3422296"/>
            <a:ext cx="55200" cy="552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LT 35 Light" pitchFamily="2" charset="0"/>
            </a:endParaRPr>
          </a:p>
        </p:txBody>
      </p:sp>
      <p:sp>
        <p:nvSpPr>
          <p:cNvPr id="198" name="Google Shape;198;p25"/>
          <p:cNvSpPr/>
          <p:nvPr/>
        </p:nvSpPr>
        <p:spPr>
          <a:xfrm>
            <a:off x="6164975" y="3422296"/>
            <a:ext cx="55200" cy="552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LT 35 Light" pitchFamily="2" charset="0"/>
            </a:endParaRPr>
          </a:p>
        </p:txBody>
      </p:sp>
      <p:sp>
        <p:nvSpPr>
          <p:cNvPr id="199" name="Google Shape;199;p25"/>
          <p:cNvSpPr/>
          <p:nvPr/>
        </p:nvSpPr>
        <p:spPr>
          <a:xfrm>
            <a:off x="7157875" y="3422296"/>
            <a:ext cx="55200" cy="552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LT 35 Light" pitchFamily="2" charset="0"/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7529850" y="3422296"/>
            <a:ext cx="55200" cy="552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LT 35 Light" pitchFamily="2" charset="0"/>
            </a:endParaRPr>
          </a:p>
        </p:txBody>
      </p:sp>
      <p:sp>
        <p:nvSpPr>
          <p:cNvPr id="201" name="Google Shape;201;p25"/>
          <p:cNvSpPr txBox="1"/>
          <p:nvPr/>
        </p:nvSpPr>
        <p:spPr>
          <a:xfrm>
            <a:off x="1869425" y="3141146"/>
            <a:ext cx="665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Position 50%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02" name="Google Shape;202;p25"/>
          <p:cNvSpPr txBox="1"/>
          <p:nvPr/>
        </p:nvSpPr>
        <p:spPr>
          <a:xfrm>
            <a:off x="3425150" y="3141146"/>
            <a:ext cx="4746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37%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5977625" y="3141146"/>
            <a:ext cx="429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60%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6995250" y="3141146"/>
            <a:ext cx="380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40%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7382850" y="3141146"/>
            <a:ext cx="349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50%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06" name="Google Shape;206;p25"/>
          <p:cNvSpPr txBox="1"/>
          <p:nvPr/>
        </p:nvSpPr>
        <p:spPr>
          <a:xfrm>
            <a:off x="1938868" y="4099475"/>
            <a:ext cx="956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#bfa56d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CMYK 32 36 62 0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RGB 191 165 109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975435" y="4099475"/>
            <a:ext cx="956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#d4b17a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CMYK 22 34 55 0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RGB 212 177 122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cxnSp>
        <p:nvCxnSpPr>
          <p:cNvPr id="208" name="Google Shape;208;p25"/>
          <p:cNvCxnSpPr/>
          <p:nvPr/>
        </p:nvCxnSpPr>
        <p:spPr>
          <a:xfrm>
            <a:off x="1831825" y="3859875"/>
            <a:ext cx="0" cy="2154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" name="Google Shape;209;p25"/>
          <p:cNvCxnSpPr/>
          <p:nvPr/>
        </p:nvCxnSpPr>
        <p:spPr>
          <a:xfrm>
            <a:off x="2796450" y="3859875"/>
            <a:ext cx="0" cy="2154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Google Shape;210;p25"/>
          <p:cNvCxnSpPr/>
          <p:nvPr/>
        </p:nvCxnSpPr>
        <p:spPr>
          <a:xfrm>
            <a:off x="5089125" y="3859875"/>
            <a:ext cx="0" cy="2154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25"/>
          <p:cNvCxnSpPr/>
          <p:nvPr/>
        </p:nvCxnSpPr>
        <p:spPr>
          <a:xfrm>
            <a:off x="6944875" y="3859875"/>
            <a:ext cx="0" cy="2154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25"/>
          <p:cNvCxnSpPr/>
          <p:nvPr/>
        </p:nvCxnSpPr>
        <p:spPr>
          <a:xfrm>
            <a:off x="7626450" y="3859875"/>
            <a:ext cx="0" cy="2154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3" name="Google Shape;213;p25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14" name="Google Shape;214;p25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15" name="Google Shape;215;p25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cxnSp>
        <p:nvCxnSpPr>
          <p:cNvPr id="216" name="Google Shape;216;p25"/>
          <p:cNvCxnSpPr/>
          <p:nvPr/>
        </p:nvCxnSpPr>
        <p:spPr>
          <a:xfrm>
            <a:off x="7496450" y="3859875"/>
            <a:ext cx="0" cy="2154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5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18" name="Google Shape;218;p25"/>
          <p:cNvSpPr txBox="1"/>
          <p:nvPr/>
        </p:nvSpPr>
        <p:spPr>
          <a:xfrm>
            <a:off x="1793025" y="2330475"/>
            <a:ext cx="19320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Avenir LT 35 Light" pitchFamily="2" charset="0"/>
                <a:ea typeface="Microsoft JhengHei"/>
                <a:cs typeface="Microsoft JhengHei"/>
                <a:sym typeface="Microsoft JhengHei"/>
              </a:rPr>
              <a:t>標準色色碼</a:t>
            </a:r>
            <a:endParaRPr>
              <a:latin typeface="Avenir LT 35 Light" pitchFamily="2" charset="0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 txBox="1"/>
          <p:nvPr/>
        </p:nvSpPr>
        <p:spPr>
          <a:xfrm>
            <a:off x="1815825" y="526750"/>
            <a:ext cx="2895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Typography</a:t>
            </a:r>
            <a:endParaRPr sz="240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24" name="Google Shape;224;p26"/>
          <p:cNvSpPr txBox="1"/>
          <p:nvPr/>
        </p:nvSpPr>
        <p:spPr>
          <a:xfrm>
            <a:off x="1815825" y="2399675"/>
            <a:ext cx="31059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abcdefghijklmnopqrstuvwxyz</a:t>
            </a:r>
            <a:endParaRPr sz="12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ABCDEFGHIJKLMNOPQRSTUVWXYZ</a:t>
            </a:r>
            <a:endParaRPr sz="12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0123456789!@#$%&amp;*()?,.€</a:t>
            </a:r>
            <a:endParaRPr sz="12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25" name="Google Shape;225;p26"/>
          <p:cNvSpPr txBox="1"/>
          <p:nvPr/>
        </p:nvSpPr>
        <p:spPr>
          <a:xfrm>
            <a:off x="1815825" y="2187863"/>
            <a:ext cx="1095600" cy="2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 dirty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Headline Typography</a:t>
            </a:r>
            <a:endParaRPr sz="7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26" name="Google Shape;226;p26"/>
          <p:cNvSpPr txBox="1"/>
          <p:nvPr/>
        </p:nvSpPr>
        <p:spPr>
          <a:xfrm>
            <a:off x="1815825" y="3378125"/>
            <a:ext cx="21780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Futura Light 24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5183550" y="2399738"/>
            <a:ext cx="33447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abcdefghijklmnopqrstuvwxyz</a:t>
            </a:r>
            <a:endParaRPr sz="12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ABCDEFGHIJKLMNOPQRSTUVWXYZ</a:t>
            </a:r>
            <a:endParaRPr sz="12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0123456789!@#$%&amp;*()?,.€</a:t>
            </a:r>
            <a:endParaRPr sz="12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28" name="Google Shape;228;p26"/>
          <p:cNvSpPr txBox="1"/>
          <p:nvPr/>
        </p:nvSpPr>
        <p:spPr>
          <a:xfrm>
            <a:off x="5183550" y="2187938"/>
            <a:ext cx="1095600" cy="2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Content Typography</a:t>
            </a:r>
            <a:endParaRPr sz="7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29" name="Google Shape;229;p26"/>
          <p:cNvSpPr txBox="1"/>
          <p:nvPr/>
        </p:nvSpPr>
        <p:spPr>
          <a:xfrm>
            <a:off x="1815825" y="3807724"/>
            <a:ext cx="21780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Futura Light 18</a:t>
            </a:r>
            <a:endParaRPr sz="18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30" name="Google Shape;230;p26"/>
          <p:cNvSpPr txBox="1"/>
          <p:nvPr/>
        </p:nvSpPr>
        <p:spPr>
          <a:xfrm>
            <a:off x="5183550" y="3482600"/>
            <a:ext cx="1095600" cy="2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Avenir 12</a:t>
            </a:r>
            <a:endParaRPr sz="12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31" name="Google Shape;231;p26"/>
          <p:cNvSpPr txBox="1"/>
          <p:nvPr/>
        </p:nvSpPr>
        <p:spPr>
          <a:xfrm>
            <a:off x="1815825" y="4207350"/>
            <a:ext cx="2178000" cy="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Futura Light 14</a:t>
            </a:r>
            <a:endParaRPr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32" name="Google Shape;232;p26"/>
          <p:cNvSpPr txBox="1"/>
          <p:nvPr/>
        </p:nvSpPr>
        <p:spPr>
          <a:xfrm>
            <a:off x="5183550" y="3796850"/>
            <a:ext cx="1095600" cy="2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Avenir 10</a:t>
            </a:r>
            <a:endParaRPr sz="10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33" name="Google Shape;233;p26"/>
          <p:cNvSpPr txBox="1"/>
          <p:nvPr/>
        </p:nvSpPr>
        <p:spPr>
          <a:xfrm>
            <a:off x="5183550" y="4111100"/>
            <a:ext cx="1095600" cy="2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Avenir 8</a:t>
            </a:r>
            <a:endParaRPr sz="8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34" name="Google Shape;234;p26"/>
          <p:cNvSpPr txBox="1"/>
          <p:nvPr/>
        </p:nvSpPr>
        <p:spPr>
          <a:xfrm>
            <a:off x="5183550" y="4425350"/>
            <a:ext cx="1095600" cy="2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Avenir 6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35" name="Google Shape;235;p26"/>
          <p:cNvSpPr txBox="1"/>
          <p:nvPr/>
        </p:nvSpPr>
        <p:spPr>
          <a:xfrm>
            <a:off x="352500" y="6418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36" name="Google Shape;236;p26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Avenir LT 35 Light" pitchFamily="2" charset="0"/>
                <a:ea typeface="Avenir"/>
                <a:cs typeface="Avenir"/>
                <a:sym typeface="Avenir"/>
              </a:rPr>
              <a:t>Luxury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37" name="Google Shape;237;p26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 txBox="1"/>
          <p:nvPr/>
        </p:nvSpPr>
        <p:spPr>
          <a:xfrm>
            <a:off x="1815825" y="526750"/>
            <a:ext cx="2895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中文字體規範</a:t>
            </a:r>
            <a:endParaRPr sz="24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243" name="Google Shape;243;p27"/>
          <p:cNvSpPr txBox="1"/>
          <p:nvPr/>
        </p:nvSpPr>
        <p:spPr>
          <a:xfrm>
            <a:off x="1815825" y="2187863"/>
            <a:ext cx="1095600" cy="2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標題字體</a:t>
            </a:r>
            <a:endParaRPr sz="7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4" name="Google Shape;244;p27"/>
          <p:cNvSpPr txBox="1"/>
          <p:nvPr/>
        </p:nvSpPr>
        <p:spPr>
          <a:xfrm>
            <a:off x="5183550" y="2187938"/>
            <a:ext cx="1095600" cy="2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內文字體</a:t>
            </a:r>
            <a:endParaRPr sz="7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5" name="Google Shape;245;p27"/>
          <p:cNvSpPr txBox="1"/>
          <p:nvPr/>
        </p:nvSpPr>
        <p:spPr>
          <a:xfrm>
            <a:off x="352500" y="6418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46" name="Google Shape;246;p27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Avenir LT 35 Light" pitchFamily="2" charset="0"/>
                <a:ea typeface="Avenir"/>
                <a:cs typeface="Avenir"/>
                <a:sym typeface="Avenir"/>
              </a:rPr>
              <a:t>Luxury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47" name="Google Shape;247;p27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48" name="Google Shape;248;p27"/>
          <p:cNvSpPr txBox="1"/>
          <p:nvPr/>
        </p:nvSpPr>
        <p:spPr>
          <a:xfrm>
            <a:off x="1815825" y="1068725"/>
            <a:ext cx="3722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zh-TW" sz="800">
                <a:latin typeface="Microsoft JhengHei"/>
                <a:ea typeface="Microsoft JhengHei"/>
                <a:cs typeface="Microsoft JhengHei"/>
                <a:sym typeface="Microsoft JhengHei"/>
              </a:rPr>
              <a:t>EMspec在一般的中文打字上，EM大寫，spec小寫</a:t>
            </a:r>
            <a:endParaRPr sz="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49" name="Google Shape;249;p27"/>
          <p:cNvPicPr preferRelativeResize="0"/>
          <p:nvPr/>
        </p:nvPicPr>
        <p:blipFill rotWithShape="1">
          <a:blip r:embed="rId3">
            <a:alphaModFix/>
          </a:blip>
          <a:srcRect l="51786" b="55658"/>
          <a:stretch/>
        </p:blipFill>
        <p:spPr>
          <a:xfrm>
            <a:off x="5236900" y="2553192"/>
            <a:ext cx="1395676" cy="7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7"/>
          <p:cNvPicPr preferRelativeResize="0"/>
          <p:nvPr/>
        </p:nvPicPr>
        <p:blipFill rotWithShape="1">
          <a:blip r:embed="rId4">
            <a:alphaModFix/>
          </a:blip>
          <a:srcRect l="2723" b="50345"/>
          <a:stretch/>
        </p:blipFill>
        <p:spPr>
          <a:xfrm>
            <a:off x="1874975" y="2571750"/>
            <a:ext cx="2228624" cy="104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"/>
          <p:cNvSpPr txBox="1"/>
          <p:nvPr/>
        </p:nvSpPr>
        <p:spPr>
          <a:xfrm>
            <a:off x="5603875" y="2411100"/>
            <a:ext cx="25650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</a:t>
            </a:r>
            <a:endParaRPr sz="8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6" name="Google Shape;256;p28"/>
          <p:cNvSpPr txBox="1"/>
          <p:nvPr/>
        </p:nvSpPr>
        <p:spPr>
          <a:xfrm>
            <a:off x="5645825" y="3649215"/>
            <a:ext cx="23883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立鐘．旋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7" name="Google Shape;257;p28"/>
          <p:cNvSpPr txBox="1"/>
          <p:nvPr/>
        </p:nvSpPr>
        <p:spPr>
          <a:xfrm>
            <a:off x="352500" y="1569825"/>
            <a:ext cx="11439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58" name="Google Shape;258;p28"/>
          <p:cNvSpPr txBox="1"/>
          <p:nvPr/>
        </p:nvSpPr>
        <p:spPr>
          <a:xfrm>
            <a:off x="384525" y="4320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59" name="Google Shape;259;p28"/>
          <p:cNvSpPr/>
          <p:nvPr/>
        </p:nvSpPr>
        <p:spPr>
          <a:xfrm>
            <a:off x="2289025" y="798425"/>
            <a:ext cx="1768200" cy="3553800"/>
          </a:xfrm>
          <a:prstGeom prst="rect">
            <a:avLst/>
          </a:prstGeom>
          <a:solidFill>
            <a:srgbClr val="D9D9D9">
              <a:alpha val="9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p28"/>
          <p:cNvPicPr preferRelativeResize="0"/>
          <p:nvPr/>
        </p:nvPicPr>
        <p:blipFill rotWithShape="1">
          <a:blip r:embed="rId3">
            <a:alphaModFix/>
          </a:blip>
          <a:srcRect l="32089" r="32089"/>
          <a:stretch/>
        </p:blipFill>
        <p:spPr>
          <a:xfrm>
            <a:off x="2289025" y="798425"/>
            <a:ext cx="1768197" cy="355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8"/>
          <p:cNvSpPr txBox="1"/>
          <p:nvPr/>
        </p:nvSpPr>
        <p:spPr>
          <a:xfrm>
            <a:off x="5603875" y="798425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產品介紹 (銷售教學)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2" name="Google Shape;262;p28"/>
          <p:cNvSpPr txBox="1"/>
          <p:nvPr/>
        </p:nvSpPr>
        <p:spPr>
          <a:xfrm>
            <a:off x="5645825" y="2861700"/>
            <a:ext cx="22587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Floor Clock</a:t>
            </a:r>
            <a:endParaRPr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9"/>
          <p:cNvSpPr txBox="1"/>
          <p:nvPr/>
        </p:nvSpPr>
        <p:spPr>
          <a:xfrm>
            <a:off x="1798700" y="3250475"/>
            <a:ext cx="2448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</a:t>
            </a:r>
            <a:endParaRPr sz="18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69" name="Google Shape;269;p29"/>
          <p:cNvSpPr txBox="1"/>
          <p:nvPr/>
        </p:nvSpPr>
        <p:spPr>
          <a:xfrm>
            <a:off x="1798700" y="3632750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Floor Clock</a:t>
            </a:r>
            <a:endParaRPr sz="120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/>
          <p:nvPr/>
        </p:nvSpPr>
        <p:spPr>
          <a:xfrm>
            <a:off x="1798700" y="1322550"/>
            <a:ext cx="23772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顯時辨識</a:t>
            </a:r>
            <a:endParaRPr sz="12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共有12顆燈球，每顆燈球分上下兩個層次，上層為「分」的暖光，下層則是「時」的冷光，藉由發光的位置，表達當前時間。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品牌精神</a:t>
            </a:r>
            <a:endParaRPr sz="12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藉由分燈(暖光)的漸亮，帶入上述品牌精神 (p. 7)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發想</a:t>
            </a:r>
            <a:endParaRPr sz="12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「旋」取材了經典的螺旋設計，並以「時間的形狀」為題，一如銀河系的螺旋樣貌。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光舞示範</a:t>
            </a:r>
            <a:endParaRPr sz="12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開關開啟示範光舞運行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5" name="Google Shape;275;p30"/>
          <p:cNvSpPr/>
          <p:nvPr/>
        </p:nvSpPr>
        <p:spPr>
          <a:xfrm>
            <a:off x="4494650" y="2031775"/>
            <a:ext cx="1145100" cy="2258700"/>
          </a:xfrm>
          <a:prstGeom prst="rect">
            <a:avLst/>
          </a:prstGeom>
          <a:solidFill>
            <a:srgbClr val="D9D9D9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0"/>
          <p:cNvSpPr/>
          <p:nvPr/>
        </p:nvSpPr>
        <p:spPr>
          <a:xfrm>
            <a:off x="5811100" y="657775"/>
            <a:ext cx="2547900" cy="3632700"/>
          </a:xfrm>
          <a:prstGeom prst="rect">
            <a:avLst/>
          </a:prstGeom>
          <a:solidFill>
            <a:srgbClr val="D9D9D9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7" name="Google Shape;277;p30"/>
          <p:cNvPicPr preferRelativeResize="0"/>
          <p:nvPr/>
        </p:nvPicPr>
        <p:blipFill rotWithShape="1">
          <a:blip r:embed="rId3">
            <a:alphaModFix/>
          </a:blip>
          <a:srcRect l="24524" t="2170" r="46629" b="24018"/>
          <a:stretch/>
        </p:blipFill>
        <p:spPr>
          <a:xfrm>
            <a:off x="5811100" y="657775"/>
            <a:ext cx="2547901" cy="36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 rotWithShape="1">
          <a:blip r:embed="rId4">
            <a:alphaModFix/>
          </a:blip>
          <a:srcRect l="13778" r="49722"/>
          <a:stretch/>
        </p:blipFill>
        <p:spPr>
          <a:xfrm>
            <a:off x="4494649" y="2031775"/>
            <a:ext cx="1145100" cy="22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0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80" name="Google Shape;280;p30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81" name="Google Shape;281;p30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/>
          <p:nvPr/>
        </p:nvSpPr>
        <p:spPr>
          <a:xfrm>
            <a:off x="1676100" y="756950"/>
            <a:ext cx="3453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設計特色</a:t>
            </a:r>
            <a:endParaRPr sz="24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8" name="Google Shape;288;p31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89" name="Google Shape;289;p31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90" name="Google Shape;290;p31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91" name="Google Shape;291;p31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92" name="Google Shape;292;p31"/>
          <p:cNvSpPr txBox="1"/>
          <p:nvPr/>
        </p:nvSpPr>
        <p:spPr>
          <a:xfrm>
            <a:off x="1277575" y="1958275"/>
            <a:ext cx="6673500" cy="30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螺旋的設計有上下延伸”無限”的意涵，象徵過去、現在、未來同時存在。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所有的變化皆以漸亮的方式完成，舒緩的表現時間的前進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暖光2700k  LED單體14顆五面發光  冷光6500k  LED單體12顆圍繞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以冷光與暖光表示時與分，易於辨識且視覺上富有層次。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燈球高度  高於大多數沙發扶手 在客廳空間不易被遮擋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置於空間之中，可360度觀看時間，無任何角度限制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64" name="Google Shape;64;p14"/>
          <p:cNvSpPr txBox="1"/>
          <p:nvPr/>
        </p:nvSpPr>
        <p:spPr>
          <a:xfrm rot="-5400000">
            <a:off x="-92550" y="3871675"/>
            <a:ext cx="1163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928625" y="171025"/>
            <a:ext cx="128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1604200" y="1039050"/>
            <a:ext cx="2967900" cy="3727500"/>
          </a:xfrm>
          <a:prstGeom prst="rect">
            <a:avLst/>
          </a:prstGeom>
          <a:solidFill>
            <a:srgbClr val="D9D9D9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5215375" y="3017350"/>
            <a:ext cx="22662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時鐘並不因為手機與3C產品的大量出現，而消失在我們生活的空間，所以我們希望所設計與生產的鐘錶，能夠符合當代人對美學、安全感、心靈，與自我價值實現的全面需求。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5215375" y="1598525"/>
            <a:ext cx="22662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Time to complete</a:t>
            </a:r>
            <a:endParaRPr sz="18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l="20935" r="25983"/>
          <a:stretch/>
        </p:blipFill>
        <p:spPr>
          <a:xfrm>
            <a:off x="1604200" y="1039050"/>
            <a:ext cx="2967900" cy="37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215325" y="4074300"/>
            <a:ext cx="3000000" cy="10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 i="1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Time to complete your place (home, office….)</a:t>
            </a:r>
            <a:endParaRPr sz="700" i="1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 i="1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Time to complete your life.</a:t>
            </a:r>
            <a:endParaRPr sz="700" i="1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 i="1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Time to complete your heart.</a:t>
            </a:r>
            <a:endParaRPr sz="700" i="1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 i="1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Time to complete your mind.</a:t>
            </a:r>
            <a:endParaRPr sz="700" i="1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 i="1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Time to complete you.</a:t>
            </a:r>
            <a:endParaRPr sz="700" i="1" dirty="0">
              <a:latin typeface="Avenir LT 35 Light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2"/>
          <p:cNvPicPr preferRelativeResize="0"/>
          <p:nvPr/>
        </p:nvPicPr>
        <p:blipFill rotWithShape="1">
          <a:blip r:embed="rId3">
            <a:alphaModFix/>
          </a:blip>
          <a:srcRect l="25434" r="25434"/>
          <a:stretch/>
        </p:blipFill>
        <p:spPr>
          <a:xfrm>
            <a:off x="4303250" y="1569825"/>
            <a:ext cx="17970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2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299" name="Google Shape;299;p32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00" name="Google Shape;300;p32"/>
          <p:cNvSpPr txBox="1"/>
          <p:nvPr/>
        </p:nvSpPr>
        <p:spPr>
          <a:xfrm>
            <a:off x="3940475" y="3639825"/>
            <a:ext cx="2744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磁吸小飾環可協助直覺辨識時間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1446325" y="1460100"/>
            <a:ext cx="2593200" cy="1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02" name="Google Shape;302;p32"/>
          <p:cNvSpPr txBox="1"/>
          <p:nvPr/>
        </p:nvSpPr>
        <p:spPr>
          <a:xfrm>
            <a:off x="352500" y="1569825"/>
            <a:ext cx="11439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303" name="Google Shape;303;p32"/>
          <p:cNvPicPr preferRelativeResize="0"/>
          <p:nvPr/>
        </p:nvPicPr>
        <p:blipFill rotWithShape="1">
          <a:blip r:embed="rId4">
            <a:alphaModFix/>
          </a:blip>
          <a:srcRect l="25488" t="2243" r="29157" b="5437"/>
          <a:stretch/>
        </p:blipFill>
        <p:spPr>
          <a:xfrm>
            <a:off x="6275649" y="1582425"/>
            <a:ext cx="17970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00" y="2189800"/>
            <a:ext cx="5671601" cy="228889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3"/>
          <p:cNvSpPr txBox="1"/>
          <p:nvPr/>
        </p:nvSpPr>
        <p:spPr>
          <a:xfrm>
            <a:off x="1676100" y="756950"/>
            <a:ext cx="3453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設計特色</a:t>
            </a:r>
            <a:endParaRPr sz="24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0" name="Google Shape;310;p33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11" name="Google Shape;311;p33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12" name="Google Shape;312;p33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13" name="Google Shape;313;p33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14" name="Google Shape;314;p33"/>
          <p:cNvSpPr txBox="1"/>
          <p:nvPr/>
        </p:nvSpPr>
        <p:spPr>
          <a:xfrm>
            <a:off x="3828950" y="832253"/>
            <a:ext cx="53985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每個整點，會有一段觸動人心的光舞。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有單燈模式與多燈模式兩種供選擇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亮度有16段可調整，可適應不同的環境亮度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透過APP可做所有調整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(包含整點光舞開關、自動校時、單燈/多燈模式、開關機、亮度調整)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4"/>
          <p:cNvSpPr txBox="1"/>
          <p:nvPr/>
        </p:nvSpPr>
        <p:spPr>
          <a:xfrm>
            <a:off x="1676100" y="756950"/>
            <a:ext cx="30840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Clock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0" name="Google Shape;320;p34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21" name="Google Shape;321;p34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23" name="Google Shape;323;p34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24" name="Google Shape;324;p34"/>
          <p:cNvSpPr txBox="1"/>
          <p:nvPr/>
        </p:nvSpPr>
        <p:spPr>
          <a:xfrm>
            <a:off x="1277575" y="1958275"/>
            <a:ext cx="6673500" cy="30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"旋"是手工組裝製成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圓管為老師傅手工精拋製接近鏡面，反射的光澤獨特而迷人，異於一般電鍍。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燈殼以極小係數之咬花，作為模具製成，塑膠射出類玻璃質感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機構設計精密，外觀不見螺絲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底座加重片以氟碳烤漆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使用Nichia Led Lamp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提供兩年保固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5"/>
          <p:cNvSpPr txBox="1"/>
          <p:nvPr/>
        </p:nvSpPr>
        <p:spPr>
          <a:xfrm>
            <a:off x="1446325" y="1460100"/>
            <a:ext cx="2593200" cy="1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Swirl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30" name="Google Shape;330;p35"/>
          <p:cNvSpPr txBox="1"/>
          <p:nvPr/>
        </p:nvSpPr>
        <p:spPr>
          <a:xfrm>
            <a:off x="4303250" y="2893125"/>
            <a:ext cx="1797000" cy="15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燈球金屬環為鋁合金，成型全程以高轉速鑽石車刀削切，反射出更細緻於髮絲的紋路，搭配金色陽極抗氧化表面處理(金色)，以材質的本身溫潤的反饋了環境周圍的迷人炫目的光澤。</a:t>
            </a:r>
            <a:endParaRPr sz="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1" name="Google Shape;331;p35"/>
          <p:cNvSpPr/>
          <p:nvPr/>
        </p:nvSpPr>
        <p:spPr>
          <a:xfrm>
            <a:off x="4303250" y="690525"/>
            <a:ext cx="1797000" cy="2057400"/>
          </a:xfrm>
          <a:prstGeom prst="rect">
            <a:avLst/>
          </a:prstGeom>
          <a:solidFill>
            <a:srgbClr val="D9D9D9">
              <a:alpha val="9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5"/>
          <p:cNvSpPr/>
          <p:nvPr/>
        </p:nvSpPr>
        <p:spPr>
          <a:xfrm>
            <a:off x="6275650" y="690525"/>
            <a:ext cx="1797000" cy="2057400"/>
          </a:xfrm>
          <a:prstGeom prst="rect">
            <a:avLst/>
          </a:prstGeom>
          <a:solidFill>
            <a:srgbClr val="D9D9D9">
              <a:alpha val="9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" name="Google Shape;333;p35"/>
          <p:cNvPicPr preferRelativeResize="0"/>
          <p:nvPr/>
        </p:nvPicPr>
        <p:blipFill rotWithShape="1">
          <a:blip r:embed="rId3">
            <a:alphaModFix/>
          </a:blip>
          <a:srcRect l="13200" r="37360"/>
          <a:stretch/>
        </p:blipFill>
        <p:spPr>
          <a:xfrm>
            <a:off x="6275650" y="690525"/>
            <a:ext cx="1796997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5"/>
          <p:cNvPicPr preferRelativeResize="0"/>
          <p:nvPr/>
        </p:nvPicPr>
        <p:blipFill rotWithShape="1">
          <a:blip r:embed="rId4">
            <a:alphaModFix/>
          </a:blip>
          <a:srcRect l="3999" r="33119"/>
          <a:stretch/>
        </p:blipFill>
        <p:spPr>
          <a:xfrm>
            <a:off x="4303250" y="690525"/>
            <a:ext cx="1796996" cy="20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5"/>
          <p:cNvSpPr txBox="1"/>
          <p:nvPr/>
        </p:nvSpPr>
        <p:spPr>
          <a:xfrm>
            <a:off x="6275650" y="2893125"/>
            <a:ext cx="17970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底座玻璃的特殊鍍層處理  讓反射出的光則比一般玻璃更迷人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6" name="Google Shape;336;p35"/>
          <p:cNvSpPr txBox="1"/>
          <p:nvPr/>
        </p:nvSpPr>
        <p:spPr>
          <a:xfrm>
            <a:off x="352500" y="1569825"/>
            <a:ext cx="11439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37" name="Google Shape;337;p35"/>
          <p:cNvSpPr txBox="1"/>
          <p:nvPr/>
        </p:nvSpPr>
        <p:spPr>
          <a:xfrm>
            <a:off x="384525" y="4320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 txBox="1"/>
          <p:nvPr/>
        </p:nvSpPr>
        <p:spPr>
          <a:xfrm>
            <a:off x="6678025" y="2498200"/>
            <a:ext cx="20067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QUADRANT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43" name="Google Shape;343;p36"/>
          <p:cNvSpPr txBox="1"/>
          <p:nvPr/>
        </p:nvSpPr>
        <p:spPr>
          <a:xfrm>
            <a:off x="6704925" y="3749200"/>
            <a:ext cx="20490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時鐘．象限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44" name="Google Shape;34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450" y="1125475"/>
            <a:ext cx="4528800" cy="339657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6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46" name="Google Shape;346;p36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47" name="Google Shape;347;p36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48" name="Google Shape;348;p36"/>
          <p:cNvSpPr txBox="1"/>
          <p:nvPr/>
        </p:nvSpPr>
        <p:spPr>
          <a:xfrm>
            <a:off x="6678025" y="1242925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產品介紹</a:t>
            </a:r>
            <a:endParaRPr sz="180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-</a:t>
            </a:r>
            <a:endParaRPr sz="180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49" name="Google Shape;349;p36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50" name="Google Shape;350;p36"/>
          <p:cNvSpPr txBox="1"/>
          <p:nvPr/>
        </p:nvSpPr>
        <p:spPr>
          <a:xfrm>
            <a:off x="6733675" y="2964625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wall clock</a:t>
            </a:r>
            <a:endParaRPr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7"/>
          <p:cNvPicPr preferRelativeResize="0"/>
          <p:nvPr/>
        </p:nvPicPr>
        <p:blipFill rotWithShape="1">
          <a:blip r:embed="rId3">
            <a:alphaModFix/>
          </a:blip>
          <a:srcRect l="20770" r="11966"/>
          <a:stretch/>
        </p:blipFill>
        <p:spPr>
          <a:xfrm>
            <a:off x="0" y="0"/>
            <a:ext cx="9144001" cy="514317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7"/>
          <p:cNvSpPr txBox="1"/>
          <p:nvPr/>
        </p:nvSpPr>
        <p:spPr>
          <a:xfrm>
            <a:off x="352500" y="3938500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57" name="Google Shape;357;p37"/>
          <p:cNvSpPr txBox="1"/>
          <p:nvPr/>
        </p:nvSpPr>
        <p:spPr>
          <a:xfrm>
            <a:off x="352500" y="4170025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58" name="Google Shape;358;p37"/>
          <p:cNvSpPr txBox="1"/>
          <p:nvPr/>
        </p:nvSpPr>
        <p:spPr>
          <a:xfrm>
            <a:off x="6363100" y="2847325"/>
            <a:ext cx="22587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QUADRANT</a:t>
            </a:r>
            <a:endParaRPr sz="18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59" name="Google Shape;359;p37"/>
          <p:cNvSpPr txBox="1"/>
          <p:nvPr/>
        </p:nvSpPr>
        <p:spPr>
          <a:xfrm>
            <a:off x="6385960" y="3229600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Wall Clock</a:t>
            </a:r>
            <a:endParaRPr sz="120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8"/>
          <p:cNvPicPr preferRelativeResize="0"/>
          <p:nvPr/>
        </p:nvPicPr>
        <p:blipFill rotWithShape="1">
          <a:blip r:embed="rId3">
            <a:alphaModFix/>
          </a:blip>
          <a:srcRect l="16366" r="16366"/>
          <a:stretch/>
        </p:blipFill>
        <p:spPr>
          <a:xfrm>
            <a:off x="1499475" y="1458063"/>
            <a:ext cx="3960000" cy="2227376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8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66" name="Google Shape;366;p38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67" name="Google Shape;367;p38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68" name="Google Shape;368;p38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69" name="Google Shape;369;p38"/>
          <p:cNvSpPr txBox="1"/>
          <p:nvPr/>
        </p:nvSpPr>
        <p:spPr>
          <a:xfrm>
            <a:off x="5847900" y="1647025"/>
            <a:ext cx="2441400" cy="19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顯時辨識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時鐘顯示的橫線與直線以位移的方式，隨著時間挪動位置，如同直角座標系中的第一象限，縱橫交錯顯出的（x，y）值，表示當前的時與分；亦如同時鐘的時針與分針，以座落於12數格顯示時間。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發想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象限的設計靈感來自於笛卡兒所創立的「直角座標系」。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9"/>
          <p:cNvSpPr txBox="1"/>
          <p:nvPr/>
        </p:nvSpPr>
        <p:spPr>
          <a:xfrm>
            <a:off x="352500" y="2419975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700">
              <a:solidFill>
                <a:srgbClr val="434343"/>
              </a:solidFill>
              <a:latin typeface="Avenir LT 35 Light" pitchFamily="2" charset="0"/>
            </a:endParaRPr>
          </a:p>
        </p:txBody>
      </p:sp>
      <p:sp>
        <p:nvSpPr>
          <p:cNvPr id="375" name="Google Shape;375;p39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</a:t>
            </a:r>
            <a:endParaRPr sz="700">
              <a:latin typeface="Avenir LT 35 Light" pitchFamily="2" charset="0"/>
            </a:endParaRPr>
          </a:p>
        </p:txBody>
      </p:sp>
      <p:sp>
        <p:nvSpPr>
          <p:cNvPr id="376" name="Google Shape;376;p39"/>
          <p:cNvSpPr txBox="1"/>
          <p:nvPr/>
        </p:nvSpPr>
        <p:spPr>
          <a:xfrm>
            <a:off x="352500" y="6418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900" b="1">
              <a:latin typeface="Avenir LT 35 Light" pitchFamily="2" charset="0"/>
            </a:endParaRPr>
          </a:p>
        </p:txBody>
      </p:sp>
      <p:sp>
        <p:nvSpPr>
          <p:cNvPr id="377" name="Google Shape;377;p39"/>
          <p:cNvSpPr txBox="1"/>
          <p:nvPr/>
        </p:nvSpPr>
        <p:spPr>
          <a:xfrm>
            <a:off x="1884342" y="3528600"/>
            <a:ext cx="13446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Hour light (X </a:t>
            </a:r>
            <a:r>
              <a:rPr lang="zh-TW" sz="1000" dirty="0">
                <a:solidFill>
                  <a:srgbClr val="434343"/>
                </a:solidFill>
                <a:latin typeface="Avenir LT 35 Light" pitchFamily="2" charset="0"/>
                <a:ea typeface="Microsoft JhengHei"/>
                <a:cs typeface="Microsoft JhengHei"/>
                <a:sym typeface="Microsoft JhengHei"/>
              </a:rPr>
              <a:t>軸</a:t>
            </a:r>
            <a:r>
              <a:rPr lang="zh-TW" sz="10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) </a:t>
            </a:r>
            <a:endParaRPr sz="10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78" name="Google Shape;378;p39"/>
          <p:cNvSpPr txBox="1"/>
          <p:nvPr/>
        </p:nvSpPr>
        <p:spPr>
          <a:xfrm>
            <a:off x="1453964" y="3806000"/>
            <a:ext cx="25371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由左至右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垂直方向第一行代表一點，第二行代表兩點，以此類推。依上圖所示，十點的時候hour light 會在第十行。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379" name="Google Shape;379;p39"/>
          <p:cNvSpPr txBox="1"/>
          <p:nvPr/>
        </p:nvSpPr>
        <p:spPr>
          <a:xfrm>
            <a:off x="4921117" y="3489525"/>
            <a:ext cx="14520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Minute light (Y </a:t>
            </a:r>
            <a:r>
              <a:rPr lang="zh-TW" sz="1000">
                <a:solidFill>
                  <a:srgbClr val="434343"/>
                </a:solidFill>
                <a:latin typeface="Avenir LT 35 Light" pitchFamily="2" charset="0"/>
                <a:ea typeface="Microsoft JhengHei"/>
                <a:cs typeface="Microsoft JhengHei"/>
                <a:sym typeface="Microsoft JhengHei"/>
              </a:rPr>
              <a:t>軸</a:t>
            </a:r>
            <a:r>
              <a:rPr lang="zh-TW" sz="10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)</a:t>
            </a:r>
            <a:endParaRPr sz="10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80" name="Google Shape;380;p39"/>
          <p:cNvSpPr txBox="1"/>
          <p:nvPr/>
        </p:nvSpPr>
        <p:spPr>
          <a:xfrm>
            <a:off x="4490740" y="3806000"/>
            <a:ext cx="29646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由下而上</a:t>
            </a:r>
            <a:endParaRPr sz="8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水平方向以5分鐘為間隔，第一列代表1-5分，第二列代表6-10分</a:t>
            </a:r>
            <a:endParaRPr sz="8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1 至 5 分每分鐘循序漸亮，5 分最亮。</a:t>
            </a:r>
            <a:endParaRPr sz="8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pic>
        <p:nvPicPr>
          <p:cNvPr id="381" name="Google Shape;381;p39"/>
          <p:cNvPicPr preferRelativeResize="0"/>
          <p:nvPr/>
        </p:nvPicPr>
        <p:blipFill rotWithShape="1">
          <a:blip r:embed="rId3">
            <a:alphaModFix/>
          </a:blip>
          <a:srcRect l="4523" r="55128"/>
          <a:stretch/>
        </p:blipFill>
        <p:spPr>
          <a:xfrm>
            <a:off x="1824525" y="1536825"/>
            <a:ext cx="2829749" cy="16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9"/>
          <p:cNvPicPr preferRelativeResize="0"/>
          <p:nvPr/>
        </p:nvPicPr>
        <p:blipFill rotWithShape="1">
          <a:blip r:embed="rId3">
            <a:alphaModFix/>
          </a:blip>
          <a:srcRect l="54523" r="5128"/>
          <a:stretch/>
        </p:blipFill>
        <p:spPr>
          <a:xfrm>
            <a:off x="4860275" y="1536825"/>
            <a:ext cx="2829749" cy="16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0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Quadrant Clock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88" name="Google Shape;388;p40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89" name="Google Shape;389;p40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90" name="Google Shape;390;p40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91" name="Google Shape;391;p40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392" name="Google Shape;392;p40"/>
          <p:cNvSpPr txBox="1"/>
          <p:nvPr/>
        </p:nvSpPr>
        <p:spPr>
          <a:xfrm>
            <a:off x="1277575" y="1958275"/>
            <a:ext cx="6333300" cy="2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簡約的雙線條表達時間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全世界最先以座標為辨識邏輯的顯時裝置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僅以點光源為單一元素，點串成線，線條交叉成為平面，平面進入空間，空間表現時間，回歸最初構成原素-點，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(點→線→面→空間→時間，零維度至多維度，點是最原始的構成元素)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以漸亮的方式，舒緩的表現時間的前進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1"/>
          <p:cNvSpPr txBox="1"/>
          <p:nvPr/>
        </p:nvSpPr>
        <p:spPr>
          <a:xfrm>
            <a:off x="705400" y="956500"/>
            <a:ext cx="200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Design </a:t>
            </a: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Features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398" name="Google Shape;39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7500" y="1442500"/>
            <a:ext cx="3004200" cy="22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1"/>
          <p:cNvSpPr txBox="1"/>
          <p:nvPr/>
        </p:nvSpPr>
        <p:spPr>
          <a:xfrm>
            <a:off x="5419600" y="3695650"/>
            <a:ext cx="30000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本體左下角以</a:t>
            </a:r>
            <a:r>
              <a:rPr lang="zh-TW" sz="800">
                <a:solidFill>
                  <a:srgbClr val="434343"/>
                </a:solidFill>
                <a:highlight>
                  <a:srgbClr val="FFF2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反曲線函數</a:t>
            </a: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為意象，成為</a:t>
            </a:r>
            <a:r>
              <a:rPr lang="zh-TW" sz="800">
                <a:solidFill>
                  <a:srgbClr val="434343"/>
                </a:solidFill>
                <a:highlight>
                  <a:srgbClr val="FFF2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原點</a:t>
            </a:r>
            <a:endParaRPr sz="800">
              <a:solidFill>
                <a:srgbClr val="434343"/>
              </a:solidFill>
              <a:highlight>
                <a:srgbClr val="FFF2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00" name="Google Shape;400;p41"/>
          <p:cNvPicPr preferRelativeResize="0"/>
          <p:nvPr/>
        </p:nvPicPr>
        <p:blipFill rotWithShape="1">
          <a:blip r:embed="rId4">
            <a:alphaModFix/>
          </a:blip>
          <a:srcRect l="12499" r="12611"/>
          <a:stretch/>
        </p:blipFill>
        <p:spPr>
          <a:xfrm>
            <a:off x="2303650" y="1442500"/>
            <a:ext cx="3000000" cy="22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1"/>
          <p:cNvSpPr txBox="1"/>
          <p:nvPr/>
        </p:nvSpPr>
        <p:spPr>
          <a:xfrm>
            <a:off x="2303650" y="3695650"/>
            <a:ext cx="30000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中間的LOGO讓時間辨識更直覺</a:t>
            </a:r>
            <a:endParaRPr sz="800">
              <a:solidFill>
                <a:srgbClr val="434343"/>
              </a:solidFill>
              <a:highlight>
                <a:srgbClr val="FFF2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2" name="Google Shape;402;p41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Homedécor/ </a:t>
            </a:r>
            <a:r>
              <a:rPr lang="zh-TW" sz="600" dirty="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Lifestyle</a:t>
            </a:r>
            <a:endParaRPr sz="6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/>
        </p:nvSpPr>
        <p:spPr>
          <a:xfrm>
            <a:off x="1805600" y="991425"/>
            <a:ext cx="20358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品牌介紹</a:t>
            </a:r>
            <a:endParaRPr sz="24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1578200" y="2078800"/>
            <a:ext cx="6349200" cy="2456400"/>
          </a:xfrm>
          <a:prstGeom prst="rect">
            <a:avLst/>
          </a:prstGeom>
          <a:solidFill>
            <a:srgbClr val="D9D9D9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 LT 35 Light" pitchFamily="2" charset="0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79" name="Google Shape;79;p15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 l="8617" t="4463" b="2147"/>
          <a:stretch/>
        </p:blipFill>
        <p:spPr>
          <a:xfrm>
            <a:off x="1578200" y="2078800"/>
            <a:ext cx="6349199" cy="24564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4271700" y="991425"/>
            <a:ext cx="3616500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Mspec為新一代的鐘錶設計品牌，以原創的設計概念，設計以光取代指針與數字的時鐘，強調工藝水準、外型優雅簡約；將「時鐘」提升到另外一種時間辨識的層次，將時鐘家飾化，優雅的把時間的流逝融入生活與工作空間，重新定義「時鐘」在空間中的分量與地位。在現代美學的基礎上，讓時鐘能主動為空間帶來溫馨美好的情緒，最終呈現出簡約平衡的美感，成為空間裡值得臻藏的一處美好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2"/>
          <p:cNvPicPr preferRelativeResize="0"/>
          <p:nvPr/>
        </p:nvPicPr>
        <p:blipFill rotWithShape="1">
          <a:blip r:embed="rId3">
            <a:alphaModFix/>
          </a:blip>
          <a:srcRect r="49897"/>
          <a:stretch/>
        </p:blipFill>
        <p:spPr>
          <a:xfrm>
            <a:off x="2823400" y="1442500"/>
            <a:ext cx="2456828" cy="245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2"/>
          <p:cNvPicPr preferRelativeResize="0"/>
          <p:nvPr/>
        </p:nvPicPr>
        <p:blipFill rotWithShape="1">
          <a:blip r:embed="rId3">
            <a:alphaModFix/>
          </a:blip>
          <a:srcRect l="50104"/>
          <a:stretch/>
        </p:blipFill>
        <p:spPr>
          <a:xfrm>
            <a:off x="5392402" y="1442500"/>
            <a:ext cx="2446647" cy="245174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2"/>
          <p:cNvSpPr txBox="1"/>
          <p:nvPr/>
        </p:nvSpPr>
        <p:spPr>
          <a:xfrm>
            <a:off x="2847850" y="3894250"/>
            <a:ext cx="27144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有金金與黑金兩種配色</a:t>
            </a:r>
            <a:endParaRPr/>
          </a:p>
        </p:txBody>
      </p:sp>
      <p:sp>
        <p:nvSpPr>
          <p:cNvPr id="410" name="Google Shape;410;p42"/>
          <p:cNvSpPr txBox="1"/>
          <p:nvPr/>
        </p:nvSpPr>
        <p:spPr>
          <a:xfrm>
            <a:off x="705400" y="956500"/>
            <a:ext cx="200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Design </a:t>
            </a: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Features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11" name="Google Shape;411;p42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Homedécor/ Lifestyle</a:t>
            </a:r>
            <a:endParaRPr sz="600" dirty="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8926" y="2189800"/>
            <a:ext cx="5286150" cy="228890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3"/>
          <p:cNvSpPr txBox="1"/>
          <p:nvPr/>
        </p:nvSpPr>
        <p:spPr>
          <a:xfrm>
            <a:off x="1676100" y="756950"/>
            <a:ext cx="3453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Quadrant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設計特色</a:t>
            </a:r>
            <a:endParaRPr sz="24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8" name="Google Shape;418;p43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19" name="Google Shape;419;p43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20" name="Google Shape;420;p43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21" name="Google Shape;421;p43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22" name="Google Shape;422;p43"/>
          <p:cNvSpPr txBox="1"/>
          <p:nvPr/>
        </p:nvSpPr>
        <p:spPr>
          <a:xfrm>
            <a:off x="3828950" y="832253"/>
            <a:ext cx="53985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每個整點，會有一段以星空為題的光舞。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透過APP可做所有調整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(包含整點光舞開關、自動校時、開關機)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可輕鬆開關機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可開啟或關閉整點光舞</a:t>
            </a:r>
            <a:endParaRPr sz="80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4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Quadrant Clock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8" name="Google Shape;428;p44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29" name="Google Shape;429;p44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30" name="Google Shape;430;p44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431" name="Google Shape;431;p44"/>
          <p:cNvPicPr preferRelativeResize="0"/>
          <p:nvPr/>
        </p:nvPicPr>
        <p:blipFill rotWithShape="1">
          <a:blip r:embed="rId3">
            <a:alphaModFix/>
          </a:blip>
          <a:srcRect l="32419" t="4834" r="16047"/>
          <a:stretch/>
        </p:blipFill>
        <p:spPr>
          <a:xfrm>
            <a:off x="4920600" y="377225"/>
            <a:ext cx="3755100" cy="437757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4"/>
          <p:cNvSpPr txBox="1"/>
          <p:nvPr/>
        </p:nvSpPr>
        <p:spPr>
          <a:xfrm>
            <a:off x="1277575" y="1958275"/>
            <a:ext cx="2972700" cy="25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手工組裝製成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外框表面處理超過20道繁複工序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全世界目前所見消費性產品最長的</a:t>
            </a:r>
            <a:r>
              <a:rPr lang="zh-TW" sz="800">
                <a:solidFill>
                  <a:srgbClr val="434343"/>
                </a:solidFill>
                <a:highlight>
                  <a:srgbClr val="FFF2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連續鑽石切角，超過2300mm</a:t>
            </a:r>
            <a:endParaRPr sz="800">
              <a:solidFill>
                <a:srgbClr val="434343"/>
              </a:solidFill>
              <a:highlight>
                <a:srgbClr val="FFF2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象限的外框，用了整塊超過20公斤的合金材料，在精密的CNC切削與重要製程之後，僅剩370公克，此工法同時確保了結構安全與俐落的外觀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搭配鑽石刀切削與噴砂與二次陽極的表面處理，讓產品有了顏色*光澤*材質的多層次視覺效果。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機構設計簡潔俐落，外觀不見螺絲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使用Nichia Led Lamp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提供兩年保固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5"/>
          <p:cNvSpPr txBox="1"/>
          <p:nvPr/>
        </p:nvSpPr>
        <p:spPr>
          <a:xfrm>
            <a:off x="5603875" y="2411100"/>
            <a:ext cx="25650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 </a:t>
            </a:r>
            <a:endParaRPr sz="8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38" name="Google Shape;438;p45"/>
          <p:cNvSpPr txBox="1"/>
          <p:nvPr/>
        </p:nvSpPr>
        <p:spPr>
          <a:xfrm>
            <a:off x="5613220" y="3396215"/>
            <a:ext cx="23883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立鐘．繩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9" name="Google Shape;439;p45"/>
          <p:cNvSpPr txBox="1"/>
          <p:nvPr/>
        </p:nvSpPr>
        <p:spPr>
          <a:xfrm>
            <a:off x="352500" y="1569825"/>
            <a:ext cx="11439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40" name="Google Shape;440;p45"/>
          <p:cNvSpPr txBox="1"/>
          <p:nvPr/>
        </p:nvSpPr>
        <p:spPr>
          <a:xfrm>
            <a:off x="384525" y="4320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41" name="Google Shape;441;p45"/>
          <p:cNvSpPr/>
          <p:nvPr/>
        </p:nvSpPr>
        <p:spPr>
          <a:xfrm>
            <a:off x="2289025" y="798425"/>
            <a:ext cx="1768200" cy="3553800"/>
          </a:xfrm>
          <a:prstGeom prst="rect">
            <a:avLst/>
          </a:prstGeom>
          <a:solidFill>
            <a:srgbClr val="D9D9D9">
              <a:alpha val="9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45"/>
          <p:cNvSpPr txBox="1"/>
          <p:nvPr/>
        </p:nvSpPr>
        <p:spPr>
          <a:xfrm>
            <a:off x="5603875" y="798425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產品介紹 (銷售教學)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3" name="Google Shape;443;p45"/>
          <p:cNvSpPr txBox="1"/>
          <p:nvPr/>
        </p:nvSpPr>
        <p:spPr>
          <a:xfrm>
            <a:off x="5621371" y="2861700"/>
            <a:ext cx="22587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Floor Clock</a:t>
            </a:r>
            <a:endParaRPr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444" name="Google Shape;44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002" y="798425"/>
            <a:ext cx="2434224" cy="35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46"/>
          <p:cNvPicPr preferRelativeResize="0"/>
          <p:nvPr/>
        </p:nvPicPr>
        <p:blipFill rotWithShape="1">
          <a:blip r:embed="rId3">
            <a:alphaModFix/>
          </a:blip>
          <a:srcRect r="13584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6"/>
          <p:cNvSpPr txBox="1"/>
          <p:nvPr/>
        </p:nvSpPr>
        <p:spPr>
          <a:xfrm>
            <a:off x="5401575" y="3111900"/>
            <a:ext cx="2448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D9D9D9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</a:t>
            </a:r>
            <a:endParaRPr sz="1800" dirty="0">
              <a:solidFill>
                <a:srgbClr val="D9D9D9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51" name="Google Shape;451;p46"/>
          <p:cNvSpPr txBox="1"/>
          <p:nvPr/>
        </p:nvSpPr>
        <p:spPr>
          <a:xfrm>
            <a:off x="5401575" y="3494175"/>
            <a:ext cx="2258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D9D9D9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Floor Clock</a:t>
            </a:r>
            <a:endParaRPr sz="1200">
              <a:solidFill>
                <a:srgbClr val="D9D9D9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475" y="1458075"/>
            <a:ext cx="3959999" cy="2972434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7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58" name="Google Shape;458;p47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59" name="Google Shape;459;p47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60" name="Google Shape;460;p47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61" name="Google Shape;461;p47"/>
          <p:cNvSpPr txBox="1"/>
          <p:nvPr/>
        </p:nvSpPr>
        <p:spPr>
          <a:xfrm>
            <a:off x="5847900" y="1381875"/>
            <a:ext cx="2441400" cy="31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顯時辨識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共有12顆燈球，每顆燈球分為外側圓弧與上下平面，外側圓弧為「時」，上下平面則是「分」，藉由發光的位置，表達當前時間。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品牌精神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藉由分燈(燈球上下平面)的漸亮，帶入上述品牌精神 (p. 7)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發想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Rope，一座立式時鐘，設計師從「結繩記事」做原始的發想，以光的明滅顯時。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光舞示範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開關開啟示範光舞運行</a:t>
            </a:r>
            <a:endParaRPr sz="12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8"/>
          <p:cNvSpPr txBox="1"/>
          <p:nvPr/>
        </p:nvSpPr>
        <p:spPr>
          <a:xfrm>
            <a:off x="1676100" y="756950"/>
            <a:ext cx="3453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設計特色</a:t>
            </a:r>
            <a:endParaRPr sz="24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7" name="Google Shape;467;p48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68" name="Google Shape;468;p48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69" name="Google Shape;469;p48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70" name="Google Shape;470;p48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71" name="Google Shape;471;p48"/>
          <p:cNvSpPr txBox="1"/>
          <p:nvPr/>
        </p:nvSpPr>
        <p:spPr>
          <a:xfrm>
            <a:off x="1277575" y="1958275"/>
            <a:ext cx="6673500" cy="30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以古代「結繩記事」做為發想，每顆燈球象徵記數的繩結，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燈桿曲線具有繩子垂墜的意象。取用不相同的四種r角與曲率角度。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表徵了繩的軟韌，也意味著每個人的時間都能自成一格。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以柔緻的暖光作為時間辨識的基礎。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所有的變化皆以漸亮的方式完成，舒緩的表現時間的前進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暖光2700k，每顆燈球皆使用32 顆五面發光的LED單體。總共使用超過380顆發光單體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燈球高度高於大多數沙發扶手，在客廳空間不易被遮擋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置於空間之中，可360度觀看時間，無任何角度限制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9"/>
          <p:cNvSpPr txBox="1"/>
          <p:nvPr/>
        </p:nvSpPr>
        <p:spPr>
          <a:xfrm>
            <a:off x="705400" y="956500"/>
            <a:ext cx="200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Design</a:t>
            </a:r>
            <a:r>
              <a:rPr lang="zh-TW" sz="2400" dirty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 Features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477" name="Google Shape;47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7500" y="1442500"/>
            <a:ext cx="3004200" cy="22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9"/>
          <p:cNvSpPr txBox="1"/>
          <p:nvPr/>
        </p:nvSpPr>
        <p:spPr>
          <a:xfrm>
            <a:off x="5419600" y="3695650"/>
            <a:ext cx="30000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底座，即繩末的垂掛吊牌，懸于繩底而不貼合於地面，呼應上端的繩結計數元素。</a:t>
            </a:r>
            <a:endParaRPr sz="800">
              <a:solidFill>
                <a:srgbClr val="434343"/>
              </a:solidFill>
              <a:highlight>
                <a:srgbClr val="FFF2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79" name="Google Shape;479;p49"/>
          <p:cNvPicPr preferRelativeResize="0"/>
          <p:nvPr/>
        </p:nvPicPr>
        <p:blipFill rotWithShape="1">
          <a:blip r:embed="rId4">
            <a:alphaModFix/>
          </a:blip>
          <a:srcRect l="12499" r="12611"/>
          <a:stretch/>
        </p:blipFill>
        <p:spPr>
          <a:xfrm>
            <a:off x="2303650" y="1442500"/>
            <a:ext cx="3000000" cy="22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9"/>
          <p:cNvSpPr txBox="1"/>
          <p:nvPr/>
        </p:nvSpPr>
        <p:spPr>
          <a:xfrm>
            <a:off x="2303650" y="3695650"/>
            <a:ext cx="30000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裝綴在燈串的頭尾飾件，燈串的上下方，寓以繩花與繩箍之意。</a:t>
            </a:r>
            <a:endParaRPr sz="800">
              <a:solidFill>
                <a:srgbClr val="434343"/>
              </a:solidFill>
              <a:highlight>
                <a:srgbClr val="FFF2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1" name="Google Shape;481;p49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 dirty="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482" name="Google Shape;48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9600" y="1442500"/>
            <a:ext cx="3000001" cy="225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3650" y="1443812"/>
            <a:ext cx="3000001" cy="2251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00" y="2189800"/>
            <a:ext cx="5671601" cy="2288907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50"/>
          <p:cNvSpPr txBox="1"/>
          <p:nvPr/>
        </p:nvSpPr>
        <p:spPr>
          <a:xfrm>
            <a:off x="1676100" y="756950"/>
            <a:ext cx="3453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 Clock 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設計特色</a:t>
            </a:r>
            <a:endParaRPr sz="24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0" name="Google Shape;490;p50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91" name="Google Shape;491;p50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92" name="Google Shape;492;p50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93" name="Google Shape;493;p50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94" name="Google Shape;494;p50"/>
          <p:cNvSpPr txBox="1"/>
          <p:nvPr/>
        </p:nvSpPr>
        <p:spPr>
          <a:xfrm>
            <a:off x="3828950" y="832253"/>
            <a:ext cx="53985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每個整點，會有一段觸動人心的光舞。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有單燈模式與多燈模式兩種供選擇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亮度有16段可調整，可適應不同的環境亮度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透過APP可做所有調整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(包含整點光舞開關、自動校時、單燈/多燈模式、開關機、亮度調整)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 Clock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00" name="Google Shape;500;p51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01" name="Google Shape;501;p51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02" name="Google Shape;502;p51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503" name="Google Shape;503;p51"/>
          <p:cNvPicPr preferRelativeResize="0"/>
          <p:nvPr/>
        </p:nvPicPr>
        <p:blipFill rotWithShape="1">
          <a:blip r:embed="rId3">
            <a:alphaModFix/>
          </a:blip>
          <a:srcRect l="32419" t="4834" r="16047"/>
          <a:stretch/>
        </p:blipFill>
        <p:spPr>
          <a:xfrm>
            <a:off x="4920600" y="377225"/>
            <a:ext cx="3755100" cy="4377579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1"/>
          <p:cNvSpPr txBox="1"/>
          <p:nvPr/>
        </p:nvSpPr>
        <p:spPr>
          <a:xfrm>
            <a:off x="1277575" y="1958275"/>
            <a:ext cx="2972700" cy="25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每支Rope皆以手工費時組裝製成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採用精密設計，縫接緊密，一體成型。含有</a:t>
            </a:r>
            <a:r>
              <a:rPr lang="zh-TW" sz="8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精密的金屬加工與極高的工藝純度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機構設計簡潔俐落，外觀不見螺絲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使用Nichia Led Lamp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提供兩年保固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05" name="Google Shape;505;p51"/>
          <p:cNvPicPr preferRelativeResize="0"/>
          <p:nvPr/>
        </p:nvPicPr>
        <p:blipFill rotWithShape="1">
          <a:blip r:embed="rId4">
            <a:alphaModFix/>
          </a:blip>
          <a:srcRect l="24293" r="11319"/>
          <a:stretch/>
        </p:blipFill>
        <p:spPr>
          <a:xfrm>
            <a:off x="4920600" y="377225"/>
            <a:ext cx="3755101" cy="437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3920"/>
          </a:srgb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l="12978" r="37278"/>
          <a:stretch/>
        </p:blipFill>
        <p:spPr>
          <a:xfrm>
            <a:off x="5088650" y="3265125"/>
            <a:ext cx="1656451" cy="18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l="27016" t="23510" r="34394" b="2579"/>
          <a:stretch/>
        </p:blipFill>
        <p:spPr>
          <a:xfrm>
            <a:off x="6046600" y="0"/>
            <a:ext cx="1114770" cy="120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5">
            <a:alphaModFix/>
          </a:blip>
          <a:srcRect l="18663" r="32681"/>
          <a:stretch/>
        </p:blipFill>
        <p:spPr>
          <a:xfrm>
            <a:off x="0" y="482475"/>
            <a:ext cx="3436051" cy="397272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384525" y="4590500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999999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999999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3590975" y="1321300"/>
            <a:ext cx="3619800" cy="1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B7B7B7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Design</a:t>
            </a:r>
            <a:endParaRPr sz="1800" dirty="0">
              <a:solidFill>
                <a:srgbClr val="B7B7B7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B7B7B7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Inspirations</a:t>
            </a:r>
            <a:endParaRPr sz="1800" dirty="0">
              <a:solidFill>
                <a:srgbClr val="B7B7B7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3590963" y="3371950"/>
            <a:ext cx="10284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dirty="0">
                <a:solidFill>
                  <a:srgbClr val="999999"/>
                </a:solidFill>
                <a:latin typeface="Avenir LT 35 Light" pitchFamily="2" charset="0"/>
                <a:ea typeface="Didact Gothic"/>
                <a:cs typeface="Didact Gothic"/>
                <a:sym typeface="Didact Gothic"/>
              </a:rPr>
              <a:t>Clock Design</a:t>
            </a:r>
            <a:endParaRPr sz="1000" dirty="0">
              <a:solidFill>
                <a:srgbClr val="999999"/>
              </a:solidFill>
              <a:latin typeface="Avenir LT 35 Ligh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3590975" y="3649350"/>
            <a:ext cx="13317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>
                <a:solidFill>
                  <a:srgbClr val="9999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EMspec的設計師，善於取材自多元並趣味的元素，以洗鍊的工藝意識</a:t>
            </a:r>
            <a:endParaRPr sz="700">
              <a:solidFill>
                <a:srgbClr val="9999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6986675" y="4395400"/>
            <a:ext cx="14892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>
                <a:solidFill>
                  <a:srgbClr val="9999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時鐘將不再只是追求精準的機器，而是獲得舒緩生活的度量衡。</a:t>
            </a:r>
            <a:endParaRPr sz="700">
              <a:solidFill>
                <a:srgbClr val="9999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9999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8151075" y="73575"/>
            <a:ext cx="7440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999999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solidFill>
                <a:srgbClr val="999999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 rotWithShape="1">
          <a:blip r:embed="rId6">
            <a:alphaModFix/>
          </a:blip>
          <a:srcRect l="1957" r="53956" b="10578"/>
          <a:stretch/>
        </p:blipFill>
        <p:spPr>
          <a:xfrm>
            <a:off x="7408349" y="1916625"/>
            <a:ext cx="1114776" cy="12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7">
            <a:alphaModFix/>
          </a:blip>
          <a:srcRect l="25692" r="25692"/>
          <a:stretch/>
        </p:blipFill>
        <p:spPr>
          <a:xfrm>
            <a:off x="5088650" y="3226916"/>
            <a:ext cx="1656451" cy="191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2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 Clock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11" name="Google Shape;511;p52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12" name="Google Shape;512;p52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13" name="Google Shape;513;p52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14" name="Google Shape;514;p52"/>
          <p:cNvSpPr txBox="1"/>
          <p:nvPr/>
        </p:nvSpPr>
        <p:spPr>
          <a:xfrm>
            <a:off x="1277575" y="1958275"/>
            <a:ext cx="2972700" cy="25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立桿圓管採不銹鋼材質，為老師傅純手工精拋至接近鏡面，反射的光澤獨特而迷人，異於一般電鍍。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每支Rope身形立桿曲線皆由老師傅手工量測彎曲製成。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15" name="Google Shape;51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1874" y="1555550"/>
            <a:ext cx="4562125" cy="25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53"/>
          <p:cNvPicPr preferRelativeResize="0"/>
          <p:nvPr/>
        </p:nvPicPr>
        <p:blipFill rotWithShape="1">
          <a:blip r:embed="rId3">
            <a:alphaModFix/>
          </a:blip>
          <a:srcRect r="9982"/>
          <a:stretch/>
        </p:blipFill>
        <p:spPr>
          <a:xfrm>
            <a:off x="1785525" y="2048025"/>
            <a:ext cx="2263200" cy="16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3"/>
          <p:cNvPicPr preferRelativeResize="0"/>
          <p:nvPr/>
        </p:nvPicPr>
        <p:blipFill rotWithShape="1">
          <a:blip r:embed="rId4">
            <a:alphaModFix/>
          </a:blip>
          <a:srcRect r="-745" b="18639"/>
          <a:stretch/>
        </p:blipFill>
        <p:spPr>
          <a:xfrm>
            <a:off x="4333163" y="2054925"/>
            <a:ext cx="2263200" cy="1676102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3"/>
          <p:cNvSpPr txBox="1"/>
          <p:nvPr/>
        </p:nvSpPr>
        <p:spPr>
          <a:xfrm>
            <a:off x="1785525" y="3802550"/>
            <a:ext cx="20067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發光燈球邊圍各鑲著鑽石車床成的金屬環，24個金環上可見其髮絲紋理，搭配金色陽極抗氧化表面處理，在燈光下照映出迷人炫目的光澤。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3" name="Google Shape;523;p53"/>
          <p:cNvSpPr txBox="1"/>
          <p:nvPr/>
        </p:nvSpPr>
        <p:spPr>
          <a:xfrm>
            <a:off x="4333175" y="3802550"/>
            <a:ext cx="20067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把手採用鋁合金材質經由特殊五軸CNC機具切削而成，特地保留表面細緻的CNC刀紋，並結合設計師精挑細選下的義大利皮革，兼具低調奢華的調性。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4" name="Google Shape;524;p53"/>
          <p:cNvSpPr txBox="1"/>
          <p:nvPr/>
        </p:nvSpPr>
        <p:spPr>
          <a:xfrm>
            <a:off x="6880800" y="3802550"/>
            <a:ext cx="20067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底座搭配鑽石刀切削與噴砂與二次陽極的表面處理，讓產品有了顏色*光澤*材質的多層次視覺效果。</a:t>
            </a:r>
            <a:endParaRPr sz="7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5" name="Google Shape;525;p53"/>
          <p:cNvPicPr preferRelativeResize="0"/>
          <p:nvPr/>
        </p:nvPicPr>
        <p:blipFill rotWithShape="1">
          <a:blip r:embed="rId5">
            <a:alphaModFix/>
          </a:blip>
          <a:srcRect t="17719" b="17726"/>
          <a:stretch/>
        </p:blipFill>
        <p:spPr>
          <a:xfrm>
            <a:off x="6880801" y="2054925"/>
            <a:ext cx="2263198" cy="167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3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Rope Clock</a:t>
            </a:r>
            <a:endParaRPr sz="2400" dirty="0">
              <a:solidFill>
                <a:srgbClr val="434343"/>
              </a:solidFill>
              <a:latin typeface="Futura LT" pitchFamily="2" charset="0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工藝特色</a:t>
            </a:r>
            <a:endParaRPr sz="24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27" name="Google Shape;527;p53"/>
          <p:cNvSpPr txBox="1"/>
          <p:nvPr/>
        </p:nvSpPr>
        <p:spPr>
          <a:xfrm>
            <a:off x="352500" y="2419975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700">
              <a:solidFill>
                <a:srgbClr val="434343"/>
              </a:solidFill>
              <a:latin typeface="Avenir LT 35 Light" pitchFamily="2" charset="0"/>
            </a:endParaRPr>
          </a:p>
        </p:txBody>
      </p:sp>
      <p:sp>
        <p:nvSpPr>
          <p:cNvPr id="528" name="Google Shape;528;p53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</a:t>
            </a:r>
            <a:endParaRPr sz="700">
              <a:latin typeface="Avenir LT 35 Light" pitchFamily="2" charset="0"/>
            </a:endParaRPr>
          </a:p>
        </p:txBody>
      </p:sp>
      <p:sp>
        <p:nvSpPr>
          <p:cNvPr id="529" name="Google Shape;529;p53"/>
          <p:cNvSpPr txBox="1"/>
          <p:nvPr/>
        </p:nvSpPr>
        <p:spPr>
          <a:xfrm>
            <a:off x="352500" y="6418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900" b="1">
              <a:latin typeface="Avenir LT 35 Light" pitchFamily="2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4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lvl="0"/>
            <a:r>
              <a:rPr lang="en-US" altLang="zh-TW" sz="3000" dirty="0" smtClean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Q&amp;A</a:t>
            </a:r>
            <a:endParaRPr lang="en-US" sz="30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35" name="Google Shape;535;p54"/>
          <p:cNvSpPr txBox="1"/>
          <p:nvPr/>
        </p:nvSpPr>
        <p:spPr>
          <a:xfrm>
            <a:off x="1718425" y="1958275"/>
            <a:ext cx="4243500" cy="25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Q: 時鐘?? 怎麼看時間?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A: Very easy to understand當開頭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以數字與時鐘指針說明 讓聽的人易於了解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旋：數算冷光顆數，可知當前幾「時」；數算暖光顆數，可對照時鐘長針的指向，帶出當前幾「分」。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象限：先以手勢預告X,Y的方向，然後數算X的數字，帶出當前幾「時」；數算Y的數字，對照如同時鐘長針的指向，帶出當前幾『分』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Rope: 數算燈球外圈顆數，可知當前幾「時」；數算上下平面顆數，可對照時鐘長針的指向，帶出當前幾「分」。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Q：你們的產品可以當照明或燈具嗎?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A：我們做的是時鐘設計，你可以把我們的產品當成空間裡的一處光亮，但是我們不會賦予我們產品任何照明的精神，也不會給予產品任何照明上的功能。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Q：產品整點都會有光舞，會發出聲音嗎?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A：不會，我們的設計只透過燈光來表現，並不想用聲音來打擾環境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536" name="Google Shape;536;p54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37" name="Google Shape;537;p54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38" name="Google Shape;538;p54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39" name="Google Shape;539;p54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 dirty="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5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Q&amp;A</a:t>
            </a:r>
            <a:endParaRPr sz="3000" dirty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45" name="Google Shape;545;p55"/>
          <p:cNvSpPr txBox="1"/>
          <p:nvPr/>
        </p:nvSpPr>
        <p:spPr>
          <a:xfrm>
            <a:off x="1718425" y="1958275"/>
            <a:ext cx="6673500" cy="2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Q：象限有電線不好看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建議可提早規劃，將電源預藏在時鐘掛處後方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我們提供不同顏色的線，盡可能符合或搭配牆面的顏色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電線的走線方式也可成為設計的一部分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我們認真地注意遠距無線供電的解決方案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Q：會很耗電嗎?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A：當然不會，我們的產品皆使用LED作為發光的光源，極其節能，非常省電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Q：產地是哪裡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A：EMspec的產品都是在台灣生產製造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Q：可以同時多人連線，控制同一支時鐘嗎?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A：不行喔，同時只能有單一支手機連線至同一時鐘，一但有手機連線至時鐘，則其它手機無法再對同一支時鐘進行連線。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546" name="Google Shape;546;p55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47" name="Google Shape;547;p55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48" name="Google Shape;548;p55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49" name="Google Shape;549;p55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6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Q&amp;A</a:t>
            </a:r>
            <a:endParaRPr sz="300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55" name="Google Shape;555;p56"/>
          <p:cNvSpPr txBox="1"/>
          <p:nvPr/>
        </p:nvSpPr>
        <p:spPr>
          <a:xfrm>
            <a:off x="1718425" y="1958275"/>
            <a:ext cx="6673500" cy="2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Q：我能夠自行安裝或組裝產品嗎?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A：在可能的情況下，我們希望由EMspec的認可的代理商或經銷商協助完成，若是狀況必須是使用者要自行完成，請務必注意下列事項: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至少兩人共同完成 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請事先觀看產品開箱影片確認組裝與安裝的過程與細節  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若有相關問題請洽詢代理商與經銷商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Q：產品該如何清潔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A：以我們附上的羊毛撢子輕拍灰塵，再以棉布沾酒精擦拭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556" name="Google Shape;556;p56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57" name="Google Shape;557;p56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58" name="Google Shape;558;p56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59" name="Google Shape;559;p56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7"/>
          <p:cNvSpPr txBox="1"/>
          <p:nvPr/>
        </p:nvSpPr>
        <p:spPr>
          <a:xfrm>
            <a:off x="1676100" y="756950"/>
            <a:ext cx="42435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行銷素材提供</a:t>
            </a:r>
            <a:endParaRPr sz="30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5" name="Google Shape;565;p57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66" name="Google Shape;566;p57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67" name="Google Shape;567;p57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68" name="Google Shape;568;p57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569" name="Google Shape;569;p57"/>
          <p:cNvSpPr txBox="1"/>
          <p:nvPr/>
        </p:nvSpPr>
        <p:spPr>
          <a:xfrm>
            <a:off x="1718425" y="1958275"/>
            <a:ext cx="4243500" cy="25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平面圖片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3D 圖檔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Microsoft JhengHei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影音檔案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 l="21333" t="2171" r="3308" b="3399"/>
          <a:stretch/>
        </p:blipFill>
        <p:spPr>
          <a:xfrm>
            <a:off x="3668800" y="0"/>
            <a:ext cx="54728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/>
          <p:nvPr/>
        </p:nvSpPr>
        <p:spPr>
          <a:xfrm>
            <a:off x="7301650" y="0"/>
            <a:ext cx="1840200" cy="5143500"/>
          </a:xfrm>
          <a:prstGeom prst="rect">
            <a:avLst/>
          </a:prstGeom>
          <a:solidFill>
            <a:srgbClr val="CCCCCC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3668875" y="0"/>
            <a:ext cx="3632700" cy="5143500"/>
          </a:xfrm>
          <a:prstGeom prst="rect">
            <a:avLst/>
          </a:prstGeom>
          <a:solidFill>
            <a:srgbClr val="D9D9D9">
              <a:alpha val="8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1828600" y="762450"/>
            <a:ext cx="1840200" cy="3618600"/>
          </a:xfrm>
          <a:prstGeom prst="rect">
            <a:avLst/>
          </a:prstGeom>
          <a:solidFill>
            <a:srgbClr val="D9D9D9">
              <a:alpha val="9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900" b="1" dirty="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7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4">
            <a:alphaModFix/>
          </a:blip>
          <a:srcRect l="35944" r="25913"/>
          <a:stretch/>
        </p:blipFill>
        <p:spPr>
          <a:xfrm>
            <a:off x="1828600" y="762450"/>
            <a:ext cx="1840200" cy="361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3668875" y="2017400"/>
            <a:ext cx="36327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rgbClr val="434343"/>
                </a:solidFill>
                <a:latin typeface="Avenir LT 35 Light" pitchFamily="2" charset="0"/>
                <a:ea typeface="Didact Gothic"/>
                <a:cs typeface="Didact Gothic"/>
                <a:sym typeface="Didact Gothic"/>
              </a:rPr>
              <a:t>EMspec Clock Design</a:t>
            </a:r>
            <a:endParaRPr sz="1200" dirty="0">
              <a:solidFill>
                <a:srgbClr val="434343"/>
              </a:solidFill>
              <a:latin typeface="Avenir LT 35 Light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4193825" y="2369900"/>
            <a:ext cx="25827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設計師 Joe &amp; Lisa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公司成立於2007年，2016開始發展自有品牌</a:t>
            </a:r>
            <a:endParaRPr sz="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/>
        </p:nvSpPr>
        <p:spPr>
          <a:xfrm>
            <a:off x="1755675" y="1852075"/>
            <a:ext cx="200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品牌故事</a:t>
            </a:r>
            <a:endParaRPr sz="18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1755675" y="2409875"/>
            <a:ext cx="26037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r>
              <a:rPr lang="zh-TW" sz="80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，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意即</a:t>
            </a: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Evening and Morning Specification</a:t>
            </a:r>
            <a:r>
              <a:rPr lang="zh-TW" sz="80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，</a:t>
            </a: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是夜晚</a:t>
            </a:r>
            <a:r>
              <a:rPr lang="zh-TW" sz="80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，</a:t>
            </a: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M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是白天，s</a:t>
            </a: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pec</a:t>
            </a:r>
            <a:r>
              <a:rPr lang="zh-TW" sz="80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是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我們常說的規格的意思，這說明了</a:t>
            </a: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的時鐘設計精神，是先回歸到最原始的日夜交替，在跳脫所有我們已知既有的時間辨識工具的前提，再去思考時間顯示的其他邏輯與姿態。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1755675" y="3812500"/>
            <a:ext cx="2689200" cy="1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>
                <a:solidFill>
                  <a:srgbClr val="666666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“Is a clock for keeping time, a daily necessity, or an interior decoration? We trust that most think of it as a timepiece. But through design, EMspec has sought to make clocks not just machines of precision, but to endow them with the means of easing our lives.”</a:t>
            </a:r>
            <a:endParaRPr sz="700">
              <a:solidFill>
                <a:srgbClr val="666666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20" name="Google Shape;120;p18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Avenir LT 35 Light" pitchFamily="2" charset="0"/>
                <a:ea typeface="Avenir"/>
                <a:cs typeface="Avenir"/>
                <a:sym typeface="Avenir"/>
              </a:rPr>
              <a:t>Luxury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3">
            <a:alphaModFix/>
          </a:blip>
          <a:srcRect t="6859" b="6859"/>
          <a:stretch/>
        </p:blipFill>
        <p:spPr>
          <a:xfrm>
            <a:off x="4987975" y="1852075"/>
            <a:ext cx="2263200" cy="19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/>
        </p:nvSpPr>
        <p:spPr>
          <a:xfrm>
            <a:off x="1755675" y="1852075"/>
            <a:ext cx="2006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品牌精神</a:t>
            </a:r>
            <a:endParaRPr sz="18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1755675" y="2409875"/>
            <a:ext cx="2603700" cy="13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我們傳達舒緩模糊辨時的概念</a:t>
            </a:r>
            <a:r>
              <a:rPr lang="zh-TW" sz="80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（</a:t>
            </a:r>
            <a:r>
              <a:rPr lang="zh-TW" sz="800" dirty="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的時鐘總是用緩慢漸亮的燈光來表達經過的每一分鐘，取代了精準的刻度與數字），區隔了我們身邊琳瑯滿目的「精準」顯時裝置（手錶手機電腦….），讓時鐘不再是分秒逼人的機器。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讓時鐘家飾化，並得以更美麗優雅的姿態進入我們的環境中，讓時鐘不再只是牆上的一個圓盤或是幾個數字的組合。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EMspec</a:t>
            </a:r>
            <a:endParaRPr sz="800" dirty="0"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Luxury Lifestyle</a:t>
            </a:r>
            <a:endParaRPr sz="600"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/>
        </p:nvSpPr>
        <p:spPr>
          <a:xfrm>
            <a:off x="1676100" y="756950"/>
            <a:ext cx="34539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品牌特色</a:t>
            </a:r>
            <a:endParaRPr sz="24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1277575" y="1958275"/>
            <a:ext cx="6673500" cy="21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EMspec的時鐘設計裡沒有指針、數字。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EMspec的時鐘善於運用與控制LED光源。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手工時鐘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EMspec講究工藝精神。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EMspec的時鐘設計符合現代美學。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venir"/>
              <a:buChar char="-"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EMspec的時鐘設計呼應人心的柔軟。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Times New Roman"/>
              <a:sym typeface="Times New Roman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352500" y="19582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8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42" name="Google Shape;142;p20"/>
          <p:cNvSpPr txBox="1"/>
          <p:nvPr/>
        </p:nvSpPr>
        <p:spPr>
          <a:xfrm rot="-5400000">
            <a:off x="10950" y="397517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Homedécor/ Lifestyle</a:t>
            </a:r>
            <a:endParaRPr sz="60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4093650" y="171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chemeClr val="dk1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Clock Design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352500" y="2189800"/>
            <a:ext cx="956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unique experience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">
                <a:solidFill>
                  <a:srgbClr val="434343"/>
                </a:solidFill>
                <a:latin typeface="Avenir LT 35 Light" pitchFamily="2" charset="0"/>
                <a:ea typeface="Avenir"/>
                <a:cs typeface="Avenir"/>
                <a:sym typeface="Avenir"/>
              </a:rPr>
              <a:t>of time</a:t>
            </a:r>
            <a:endParaRPr sz="600">
              <a:solidFill>
                <a:srgbClr val="434343"/>
              </a:solidFill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/>
          <p:nvPr/>
        </p:nvSpPr>
        <p:spPr>
          <a:xfrm>
            <a:off x="3433700" y="3941425"/>
            <a:ext cx="1986000" cy="652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1"/>
          <p:cNvSpPr txBox="1"/>
          <p:nvPr/>
        </p:nvSpPr>
        <p:spPr>
          <a:xfrm>
            <a:off x="6750625" y="2267803"/>
            <a:ext cx="1954200" cy="21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兩個交疊的圓形分別為日月的意像，象徵日夜交替，日昇月落，呼應品牌的故事與精神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_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文字的設計使用許柔軟的曲線，並使用小寫與極細的字體，意圖將品牌印象容易親近人與生活。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_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Evening &amp; Morning Specification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解釋了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Avenir"/>
                <a:sym typeface="Avenir"/>
              </a:rPr>
              <a:t>EMspec</a:t>
            </a:r>
            <a:r>
              <a:rPr lang="zh-TW" sz="800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的組字</a:t>
            </a:r>
            <a:endParaRPr sz="800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486075" y="1551500"/>
            <a:ext cx="20358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434343"/>
                </a:solidFill>
                <a:latin typeface="Futura LT" pitchFamily="2" charset="0"/>
                <a:ea typeface="Didact Gothic"/>
                <a:cs typeface="Didact Gothic"/>
                <a:sym typeface="Didact Gothic"/>
              </a:rPr>
              <a:t>Logo</a:t>
            </a:r>
            <a:r>
              <a:rPr lang="zh-TW" sz="2400" dirty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zh-TW" sz="2400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介紹</a:t>
            </a:r>
            <a:endParaRPr sz="2400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2" name="Google Shape;152;p21"/>
          <p:cNvSpPr/>
          <p:nvPr/>
        </p:nvSpPr>
        <p:spPr>
          <a:xfrm>
            <a:off x="3433700" y="1755100"/>
            <a:ext cx="1986000" cy="19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1"/>
          <p:cNvSpPr txBox="1"/>
          <p:nvPr/>
        </p:nvSpPr>
        <p:spPr>
          <a:xfrm>
            <a:off x="384525" y="4320025"/>
            <a:ext cx="9567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zh-TW" sz="700" dirty="0">
                <a:latin typeface="Avenir LT 35 Light" pitchFamily="2" charset="0"/>
                <a:ea typeface="Avenir"/>
                <a:cs typeface="Avenir"/>
                <a:sym typeface="Avenir"/>
              </a:rPr>
              <a:t>EMspec</a:t>
            </a:r>
            <a:endParaRPr sz="700" dirty="0">
              <a:latin typeface="Avenir LT 35 Light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6950" y="4084412"/>
            <a:ext cx="1419504" cy="36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9900" y="1694300"/>
            <a:ext cx="2064047" cy="2064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3677</Words>
  <PresentationFormat>如螢幕大小 (16:9)</PresentationFormat>
  <Paragraphs>556</Paragraphs>
  <Slides>46</Slides>
  <Notes>46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55" baseType="lpstr">
      <vt:lpstr>Arial</vt:lpstr>
      <vt:lpstr>新細明體</vt:lpstr>
      <vt:lpstr>Avenir LT 35 Light</vt:lpstr>
      <vt:lpstr>Didact Gothic</vt:lpstr>
      <vt:lpstr>Avenir</vt:lpstr>
      <vt:lpstr>Microsoft JhengHei</vt:lpstr>
      <vt:lpstr>Futura LT</vt:lpstr>
      <vt:lpstr>Times New Roman</vt:lpstr>
      <vt:lpstr>Simple Light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cp:lastModifiedBy>EMspec</cp:lastModifiedBy>
  <cp:revision>2</cp:revision>
  <dcterms:modified xsi:type="dcterms:W3CDTF">2020-03-25T11:50:09Z</dcterms:modified>
</cp:coreProperties>
</file>